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25"/>
  </p:handoutMasterIdLst>
  <p:sldIdLst>
    <p:sldId id="256" r:id="rId2"/>
    <p:sldId id="278"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4" r:id="rId18"/>
    <p:sldId id="275" r:id="rId19"/>
    <p:sldId id="276" r:id="rId20"/>
    <p:sldId id="277" r:id="rId21"/>
    <p:sldId id="272" r:id="rId22"/>
    <p:sldId id="273" r:id="rId23"/>
    <p:sldId id="281"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0" d="100"/>
          <a:sy n="80" d="100"/>
        </p:scale>
        <p:origin x="-1920"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handoutMaster" Target="handoutMasters/handout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5C634B4-1F92-324A-BA0D-EC0F6A455C4A}" type="datetimeFigureOut">
              <a:rPr lang="en-US" smtClean="0"/>
              <a:t>6/14/14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2C3C3DE-FBE8-A746-AA08-9E24F3B2B3B9}" type="slidenum">
              <a:rPr lang="en-US" smtClean="0"/>
              <a:t>‹#›</a:t>
            </a:fld>
            <a:endParaRPr lang="en-US"/>
          </a:p>
        </p:txBody>
      </p:sp>
    </p:spTree>
    <p:extLst>
      <p:ext uri="{BB962C8B-B14F-4D97-AF65-F5344CB8AC3E}">
        <p14:creationId xmlns:p14="http://schemas.microsoft.com/office/powerpoint/2010/main" val="38224982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0C1BF39-3121-3B41-B7BB-9A42DE701FF7}" type="datetimeFigureOut">
              <a:rPr lang="en-US" smtClean="0"/>
              <a:pPr/>
              <a:t>6/14/14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063437-9BB1-2847-B5DB-C2C0189C80C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C1BF39-3121-3B41-B7BB-9A42DE701FF7}" type="datetimeFigureOut">
              <a:rPr lang="en-US" smtClean="0"/>
              <a:pPr/>
              <a:t>6/14/14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063437-9BB1-2847-B5DB-C2C0189C80C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C1BF39-3121-3B41-B7BB-9A42DE701FF7}" type="datetimeFigureOut">
              <a:rPr lang="en-US" smtClean="0"/>
              <a:pPr/>
              <a:t>6/14/14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063437-9BB1-2847-B5DB-C2C0189C80C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C1BF39-3121-3B41-B7BB-9A42DE701FF7}" type="datetimeFigureOut">
              <a:rPr lang="en-US" smtClean="0"/>
              <a:pPr/>
              <a:t>6/14/14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063437-9BB1-2847-B5DB-C2C0189C80C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C1BF39-3121-3B41-B7BB-9A42DE701FF7}" type="datetimeFigureOut">
              <a:rPr lang="en-US" smtClean="0"/>
              <a:pPr/>
              <a:t>6/14/14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063437-9BB1-2847-B5DB-C2C0189C80C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0C1BF39-3121-3B41-B7BB-9A42DE701FF7}" type="datetimeFigureOut">
              <a:rPr lang="en-US" smtClean="0"/>
              <a:pPr/>
              <a:t>6/14/14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063437-9BB1-2847-B5DB-C2C0189C80C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0C1BF39-3121-3B41-B7BB-9A42DE701FF7}" type="datetimeFigureOut">
              <a:rPr lang="en-US" smtClean="0"/>
              <a:pPr/>
              <a:t>6/14/14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063437-9BB1-2847-B5DB-C2C0189C80C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0C1BF39-3121-3B41-B7BB-9A42DE701FF7}" type="datetimeFigureOut">
              <a:rPr lang="en-US" smtClean="0"/>
              <a:pPr/>
              <a:t>6/14/14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063437-9BB1-2847-B5DB-C2C0189C80C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C1BF39-3121-3B41-B7BB-9A42DE701FF7}" type="datetimeFigureOut">
              <a:rPr lang="en-US" smtClean="0"/>
              <a:pPr/>
              <a:t>6/14/14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063437-9BB1-2847-B5DB-C2C0189C80C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C1BF39-3121-3B41-B7BB-9A42DE701FF7}" type="datetimeFigureOut">
              <a:rPr lang="en-US" smtClean="0"/>
              <a:pPr/>
              <a:t>6/14/14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063437-9BB1-2847-B5DB-C2C0189C80C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C1BF39-3121-3B41-B7BB-9A42DE701FF7}" type="datetimeFigureOut">
              <a:rPr lang="en-US" smtClean="0"/>
              <a:pPr/>
              <a:t>6/14/14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063437-9BB1-2847-B5DB-C2C0189C80C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C1BF39-3121-3B41-B7BB-9A42DE701FF7}" type="datetimeFigureOut">
              <a:rPr lang="en-US" smtClean="0"/>
              <a:pPr/>
              <a:t>6/14/14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063437-9BB1-2847-B5DB-C2C0189C80C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Ten </a:t>
            </a:r>
            <a:r>
              <a:rPr lang="en-US" dirty="0"/>
              <a:t>Employment Law </a:t>
            </a:r>
            <a:r>
              <a:rPr lang="en-US" dirty="0" smtClean="0"/>
              <a:t>Issues</a:t>
            </a:r>
            <a:br>
              <a:rPr lang="en-US" dirty="0" smtClean="0"/>
            </a:br>
            <a:r>
              <a:rPr lang="en-US" dirty="0" smtClean="0"/>
              <a:t>for </a:t>
            </a:r>
            <a:r>
              <a:rPr lang="en-US" dirty="0"/>
              <a:t>Small Businesses</a:t>
            </a:r>
          </a:p>
        </p:txBody>
      </p:sp>
      <p:sp>
        <p:nvSpPr>
          <p:cNvPr id="3" name="Subtitle 2"/>
          <p:cNvSpPr>
            <a:spLocks noGrp="1"/>
          </p:cNvSpPr>
          <p:nvPr>
            <p:ph type="subTitle" idx="1"/>
          </p:nvPr>
        </p:nvSpPr>
        <p:spPr/>
        <p:txBody>
          <a:bodyPr>
            <a:normAutofit fontScale="92500" lnSpcReduction="20000"/>
          </a:bodyPr>
          <a:lstStyle/>
          <a:p>
            <a:r>
              <a:rPr lang="en-US" dirty="0" smtClean="0">
                <a:solidFill>
                  <a:srgbClr val="0000FF"/>
                </a:solidFill>
              </a:rPr>
              <a:t>David M. Knasel, Esq.</a:t>
            </a:r>
          </a:p>
          <a:p>
            <a:r>
              <a:rPr lang="en-US" dirty="0" smtClean="0">
                <a:solidFill>
                  <a:srgbClr val="0000FF"/>
                </a:solidFill>
              </a:rPr>
              <a:t>Dominion Business Law PLC</a:t>
            </a:r>
          </a:p>
          <a:p>
            <a:r>
              <a:rPr lang="en-US" sz="2595" dirty="0" err="1" smtClean="0">
                <a:solidFill>
                  <a:srgbClr val="0000FF"/>
                </a:solidFill>
              </a:rPr>
              <a:t>Tysons</a:t>
            </a:r>
            <a:r>
              <a:rPr lang="en-US" sz="2595" dirty="0" smtClean="0">
                <a:solidFill>
                  <a:srgbClr val="0000FF"/>
                </a:solidFill>
              </a:rPr>
              <a:t> Corner    |    Leesburg, VA</a:t>
            </a:r>
          </a:p>
          <a:p>
            <a:r>
              <a:rPr lang="en-US" sz="2595" dirty="0" err="1" smtClean="0">
                <a:solidFill>
                  <a:srgbClr val="0000FF"/>
                </a:solidFill>
              </a:rPr>
              <a:t>www.dominionbusinesslaw.com</a:t>
            </a:r>
            <a:endParaRPr lang="en-US" sz="2595" dirty="0" smtClean="0">
              <a:solidFill>
                <a:srgbClr val="0000FF"/>
              </a:solidFill>
            </a:endParaRP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6600"/>
                </a:solidFill>
              </a:rPr>
              <a:t>FALSE</a:t>
            </a:r>
            <a:r>
              <a:rPr lang="en-US" dirty="0" smtClean="0"/>
              <a:t> …</a:t>
            </a:r>
            <a:endParaRPr lang="en-US" dirty="0"/>
          </a:p>
        </p:txBody>
      </p:sp>
      <p:sp>
        <p:nvSpPr>
          <p:cNvPr id="3" name="Content Placeholder 2"/>
          <p:cNvSpPr>
            <a:spLocks noGrp="1"/>
          </p:cNvSpPr>
          <p:nvPr>
            <p:ph idx="1"/>
          </p:nvPr>
        </p:nvSpPr>
        <p:spPr/>
        <p:txBody>
          <a:bodyPr/>
          <a:lstStyle/>
          <a:p>
            <a:r>
              <a:rPr lang="en-US" dirty="0" smtClean="0"/>
              <a:t>Employers can require you to work weekends</a:t>
            </a:r>
          </a:p>
          <a:p>
            <a:r>
              <a:rPr lang="en-US" dirty="0" smtClean="0"/>
              <a:t>“Day of rest” law was repealed in 2005</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00FF"/>
                </a:solidFill>
              </a:rPr>
              <a:t>Issue 5:  Big Brother</a:t>
            </a:r>
            <a:r>
              <a:rPr lang="en-US" dirty="0" smtClean="0"/>
              <a:t/>
            </a:r>
            <a:br>
              <a:rPr lang="en-US" dirty="0" smtClean="0"/>
            </a:br>
            <a:r>
              <a:rPr lang="en-US" dirty="0" smtClean="0"/>
              <a:t>True or False …</a:t>
            </a:r>
            <a:endParaRPr lang="en-US" dirty="0"/>
          </a:p>
        </p:txBody>
      </p:sp>
      <p:sp>
        <p:nvSpPr>
          <p:cNvPr id="3" name="Content Placeholder 2"/>
          <p:cNvSpPr>
            <a:spLocks noGrp="1"/>
          </p:cNvSpPr>
          <p:nvPr>
            <p:ph idx="1"/>
          </p:nvPr>
        </p:nvSpPr>
        <p:spPr/>
        <p:txBody>
          <a:bodyPr/>
          <a:lstStyle/>
          <a:p>
            <a:r>
              <a:rPr lang="en-US" dirty="0" smtClean="0"/>
              <a:t>An employer may monitor an employee’s email and voicemail.</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8000"/>
                </a:solidFill>
              </a:rPr>
              <a:t>TRUE</a:t>
            </a:r>
            <a:r>
              <a:rPr lang="en-US" dirty="0" smtClean="0"/>
              <a:t> …</a:t>
            </a:r>
            <a:endParaRPr lang="en-US" dirty="0"/>
          </a:p>
        </p:txBody>
      </p:sp>
      <p:sp>
        <p:nvSpPr>
          <p:cNvPr id="3" name="Content Placeholder 2"/>
          <p:cNvSpPr>
            <a:spLocks noGrp="1"/>
          </p:cNvSpPr>
          <p:nvPr>
            <p:ph idx="1"/>
          </p:nvPr>
        </p:nvSpPr>
        <p:spPr/>
        <p:txBody>
          <a:bodyPr/>
          <a:lstStyle/>
          <a:p>
            <a:r>
              <a:rPr lang="en-US" dirty="0" smtClean="0"/>
              <a:t>If the employee is notified that company computer and phone systems are company property and subject to monitoring</a:t>
            </a:r>
          </a:p>
          <a:p>
            <a:r>
              <a:rPr lang="en-US" dirty="0" smtClean="0"/>
              <a:t>Employer should include notice/consent in written policy or handbook</a:t>
            </a:r>
          </a:p>
          <a:p>
            <a:r>
              <a:rPr lang="en-US" dirty="0" smtClean="0"/>
              <a:t>Monitoring should only be done for legitimate business purposes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00FF"/>
                </a:solidFill>
              </a:rPr>
              <a:t>Issue 6:  Lunch</a:t>
            </a:r>
            <a:r>
              <a:rPr lang="en-US" dirty="0" smtClean="0"/>
              <a:t/>
            </a:r>
            <a:br>
              <a:rPr lang="en-US" dirty="0" smtClean="0"/>
            </a:br>
            <a:r>
              <a:rPr lang="en-US" dirty="0" smtClean="0"/>
              <a:t>True or False …</a:t>
            </a:r>
            <a:endParaRPr lang="en-US" dirty="0"/>
          </a:p>
        </p:txBody>
      </p:sp>
      <p:sp>
        <p:nvSpPr>
          <p:cNvPr id="3" name="Content Placeholder 2"/>
          <p:cNvSpPr>
            <a:spLocks noGrp="1"/>
          </p:cNvSpPr>
          <p:nvPr>
            <p:ph idx="1"/>
          </p:nvPr>
        </p:nvSpPr>
        <p:spPr/>
        <p:txBody>
          <a:bodyPr/>
          <a:lstStyle/>
          <a:p>
            <a:r>
              <a:rPr lang="en-US" dirty="0" smtClean="0"/>
              <a:t>An employee is legally entitled to at least a half-hour break for every 6 hours worked in a day.</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6600"/>
                </a:solidFill>
              </a:rPr>
              <a:t>FALSE</a:t>
            </a:r>
            <a:r>
              <a:rPr lang="en-US" dirty="0" smtClean="0"/>
              <a:t> …</a:t>
            </a:r>
            <a:endParaRPr lang="en-US" dirty="0"/>
          </a:p>
        </p:txBody>
      </p:sp>
      <p:sp>
        <p:nvSpPr>
          <p:cNvPr id="3" name="Content Placeholder 2"/>
          <p:cNvSpPr>
            <a:spLocks noGrp="1"/>
          </p:cNvSpPr>
          <p:nvPr>
            <p:ph idx="1"/>
          </p:nvPr>
        </p:nvSpPr>
        <p:spPr/>
        <p:txBody>
          <a:bodyPr/>
          <a:lstStyle/>
          <a:p>
            <a:r>
              <a:rPr lang="en-US" dirty="0" smtClean="0"/>
              <a:t>No breaks are required</a:t>
            </a:r>
          </a:p>
          <a:p>
            <a:r>
              <a:rPr lang="en-US" dirty="0" smtClean="0"/>
              <a:t>Employer policies may provide</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00FF"/>
                </a:solidFill>
              </a:rPr>
              <a:t>Issue 7:  Docking Pay</a:t>
            </a:r>
            <a:r>
              <a:rPr lang="en-US" dirty="0" smtClean="0"/>
              <a:t/>
            </a:r>
            <a:br>
              <a:rPr lang="en-US" dirty="0" smtClean="0"/>
            </a:br>
            <a:r>
              <a:rPr lang="en-US" dirty="0" smtClean="0"/>
              <a:t>True or False …</a:t>
            </a:r>
            <a:endParaRPr lang="en-US" dirty="0"/>
          </a:p>
        </p:txBody>
      </p:sp>
      <p:sp>
        <p:nvSpPr>
          <p:cNvPr id="3" name="Content Placeholder 2"/>
          <p:cNvSpPr>
            <a:spLocks noGrp="1"/>
          </p:cNvSpPr>
          <p:nvPr>
            <p:ph idx="1"/>
          </p:nvPr>
        </p:nvSpPr>
        <p:spPr/>
        <p:txBody>
          <a:bodyPr/>
          <a:lstStyle/>
          <a:p>
            <a:r>
              <a:rPr lang="en-US" dirty="0" smtClean="0"/>
              <a:t>An employer may only deduct from an employee’s paycheck amounts that are legally due from the employee to the employer.</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6600"/>
                </a:solidFill>
              </a:rPr>
              <a:t>FALSE</a:t>
            </a:r>
            <a:r>
              <a:rPr lang="en-US" dirty="0" smtClean="0"/>
              <a:t> …</a:t>
            </a:r>
            <a:endParaRPr lang="en-US" dirty="0"/>
          </a:p>
        </p:txBody>
      </p:sp>
      <p:sp>
        <p:nvSpPr>
          <p:cNvPr id="3" name="Content Placeholder 2"/>
          <p:cNvSpPr>
            <a:spLocks noGrp="1"/>
          </p:cNvSpPr>
          <p:nvPr>
            <p:ph idx="1"/>
          </p:nvPr>
        </p:nvSpPr>
        <p:spPr/>
        <p:txBody>
          <a:bodyPr>
            <a:normAutofit fontScale="92500"/>
          </a:bodyPr>
          <a:lstStyle/>
          <a:p>
            <a:r>
              <a:rPr lang="en-US" dirty="0" smtClean="0"/>
              <a:t>In Virginia, an employer may not withhold any amounts from an employee’s paycheck, unless:</a:t>
            </a:r>
          </a:p>
          <a:p>
            <a:pPr lvl="1"/>
            <a:r>
              <a:rPr lang="en-US" dirty="0" smtClean="0"/>
              <a:t>Written consent signed by employee</a:t>
            </a:r>
          </a:p>
          <a:p>
            <a:pPr lvl="1"/>
            <a:r>
              <a:rPr lang="en-US" dirty="0" smtClean="0"/>
              <a:t>Payroll, wage, or withholding taxes (e.g. FICA)</a:t>
            </a:r>
          </a:p>
          <a:p>
            <a:r>
              <a:rPr lang="en-US" dirty="0" smtClean="0"/>
              <a:t>Violations subject to criminal and civil penalties</a:t>
            </a:r>
          </a:p>
          <a:p>
            <a:r>
              <a:rPr lang="en-US" dirty="0" smtClean="0"/>
              <a:t>Final paycheck cannot be withheld or deducted from, but must be paid on the normal payroll schedule</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00FF"/>
                </a:solidFill>
              </a:rPr>
              <a:t>Issue 8:  Overtime</a:t>
            </a:r>
            <a:r>
              <a:rPr lang="en-US" dirty="0" smtClean="0"/>
              <a:t/>
            </a:r>
            <a:br>
              <a:rPr lang="en-US" dirty="0" smtClean="0"/>
            </a:br>
            <a:r>
              <a:rPr lang="en-US" dirty="0" smtClean="0"/>
              <a:t>True or False …</a:t>
            </a:r>
            <a:endParaRPr lang="en-US" dirty="0"/>
          </a:p>
        </p:txBody>
      </p:sp>
      <p:sp>
        <p:nvSpPr>
          <p:cNvPr id="3" name="Content Placeholder 2"/>
          <p:cNvSpPr>
            <a:spLocks noGrp="1"/>
          </p:cNvSpPr>
          <p:nvPr>
            <p:ph idx="1"/>
          </p:nvPr>
        </p:nvSpPr>
        <p:spPr/>
        <p:txBody>
          <a:bodyPr/>
          <a:lstStyle/>
          <a:p>
            <a:r>
              <a:rPr lang="en-US" dirty="0" smtClean="0"/>
              <a:t>An employee who works less than 40 hours in one week, can make those hours up in the following week, and, as long as no more than 80 hours total are worked in the two-week pay period, no overtime will be due.</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6600"/>
                </a:solidFill>
              </a:rPr>
              <a:t>FALSE</a:t>
            </a:r>
            <a:r>
              <a:rPr lang="en-US" dirty="0" smtClean="0"/>
              <a:t> …</a:t>
            </a:r>
            <a:endParaRPr lang="en-US" dirty="0"/>
          </a:p>
        </p:txBody>
      </p:sp>
      <p:sp>
        <p:nvSpPr>
          <p:cNvPr id="3" name="Content Placeholder 2"/>
          <p:cNvSpPr>
            <a:spLocks noGrp="1"/>
          </p:cNvSpPr>
          <p:nvPr>
            <p:ph idx="1"/>
          </p:nvPr>
        </p:nvSpPr>
        <p:spPr/>
        <p:txBody>
          <a:bodyPr>
            <a:normAutofit lnSpcReduction="10000"/>
          </a:bodyPr>
          <a:lstStyle/>
          <a:p>
            <a:r>
              <a:rPr lang="en-US" dirty="0" smtClean="0"/>
              <a:t>Employer must pay overtime (1.5x) for all hours over 40 in any week, except …</a:t>
            </a:r>
          </a:p>
          <a:p>
            <a:r>
              <a:rPr lang="en-US" dirty="0" smtClean="0"/>
              <a:t>Does not apply to many managerial or professional employees, but …</a:t>
            </a:r>
          </a:p>
          <a:p>
            <a:r>
              <a:rPr lang="en-US" dirty="0" smtClean="0"/>
              <a:t>Just because an employee is salaried does not automatically mean he or she is not entitled to overtime pay.</a:t>
            </a:r>
          </a:p>
          <a:p>
            <a:r>
              <a:rPr lang="en-US" dirty="0" smtClean="0"/>
              <a:t>This is an area where employers frequently make mistakes, with huge consequences.</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00FF"/>
                </a:solidFill>
              </a:rPr>
              <a:t>Issue 9:  Independent Contractors</a:t>
            </a:r>
            <a:r>
              <a:rPr lang="en-US" dirty="0" smtClean="0"/>
              <a:t/>
            </a:r>
            <a:br>
              <a:rPr lang="en-US" dirty="0" smtClean="0"/>
            </a:br>
            <a:r>
              <a:rPr lang="en-US" dirty="0" smtClean="0"/>
              <a:t>True or False …</a:t>
            </a:r>
            <a:endParaRPr lang="en-US" dirty="0"/>
          </a:p>
        </p:txBody>
      </p:sp>
      <p:sp>
        <p:nvSpPr>
          <p:cNvPr id="3" name="Content Placeholder 2"/>
          <p:cNvSpPr>
            <a:spLocks noGrp="1"/>
          </p:cNvSpPr>
          <p:nvPr>
            <p:ph idx="1"/>
          </p:nvPr>
        </p:nvSpPr>
        <p:spPr/>
        <p:txBody>
          <a:bodyPr/>
          <a:lstStyle/>
          <a:p>
            <a:r>
              <a:rPr lang="en-US" dirty="0" smtClean="0"/>
              <a:t>Workers who sign independent </a:t>
            </a:r>
            <a:r>
              <a:rPr lang="en-US" dirty="0"/>
              <a:t>c</a:t>
            </a:r>
            <a:r>
              <a:rPr lang="en-US" dirty="0" smtClean="0"/>
              <a:t>ontractor agreements are responsible for their own taxes.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Disclaimer</a:t>
            </a:r>
            <a:endParaRPr lang="en-US" dirty="0"/>
          </a:p>
        </p:txBody>
      </p:sp>
      <p:sp>
        <p:nvSpPr>
          <p:cNvPr id="3" name="Content Placeholder 2"/>
          <p:cNvSpPr>
            <a:spLocks noGrp="1"/>
          </p:cNvSpPr>
          <p:nvPr>
            <p:ph idx="1"/>
          </p:nvPr>
        </p:nvSpPr>
        <p:spPr/>
        <p:txBody>
          <a:bodyPr/>
          <a:lstStyle/>
          <a:p>
            <a:r>
              <a:rPr lang="en-US" dirty="0" smtClean="0"/>
              <a:t>Information presented is for general informational purposes only.</a:t>
            </a:r>
          </a:p>
          <a:p>
            <a:r>
              <a:rPr lang="en-US" dirty="0" smtClean="0"/>
              <a:t>It is not legal advice and should not be relied upon.</a:t>
            </a:r>
          </a:p>
          <a:p>
            <a:r>
              <a:rPr lang="en-US" dirty="0" smtClean="0"/>
              <a:t>This presentation is based on Virginia law.</a:t>
            </a:r>
          </a:p>
          <a:p>
            <a:r>
              <a:rPr lang="en-US" dirty="0" smtClean="0"/>
              <a:t>Every situation is unique.</a:t>
            </a:r>
          </a:p>
          <a:p>
            <a:r>
              <a:rPr lang="en-US" u="sng" dirty="0" smtClean="0">
                <a:solidFill>
                  <a:srgbClr val="FF6600"/>
                </a:solidFill>
              </a:rPr>
              <a:t>Consult with an attorney</a:t>
            </a:r>
            <a:r>
              <a:rPr lang="en-US" dirty="0" smtClean="0">
                <a:solidFill>
                  <a:srgbClr val="FF6600"/>
                </a:solidFill>
              </a:rPr>
              <a:t> for any specific case.</a:t>
            </a:r>
            <a:endParaRPr lang="en-US" dirty="0">
              <a:solidFill>
                <a:srgbClr val="FF66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MAYBE …</a:t>
            </a:r>
            <a:endParaRPr lang="en-US" dirty="0"/>
          </a:p>
        </p:txBody>
      </p:sp>
      <p:sp>
        <p:nvSpPr>
          <p:cNvPr id="3" name="Content Placeholder 2"/>
          <p:cNvSpPr>
            <a:spLocks noGrp="1"/>
          </p:cNvSpPr>
          <p:nvPr>
            <p:ph idx="1"/>
          </p:nvPr>
        </p:nvSpPr>
        <p:spPr/>
        <p:txBody>
          <a:bodyPr/>
          <a:lstStyle/>
          <a:p>
            <a:r>
              <a:rPr lang="en-US" dirty="0" smtClean="0"/>
              <a:t>Just because a worker signs an agreement does not mean he or she is (or the IRS will agree that he or she is) in fact an </a:t>
            </a:r>
            <a:r>
              <a:rPr lang="en-US" smtClean="0"/>
              <a:t>independent contractor.</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00FF"/>
                </a:solidFill>
              </a:rPr>
              <a:t>Issue 10:  Termination</a:t>
            </a:r>
            <a:r>
              <a:rPr lang="en-US" dirty="0" smtClean="0"/>
              <a:t/>
            </a:r>
            <a:br>
              <a:rPr lang="en-US" dirty="0" smtClean="0"/>
            </a:br>
            <a:r>
              <a:rPr lang="en-US" dirty="0" smtClean="0"/>
              <a:t>True or False …</a:t>
            </a:r>
            <a:endParaRPr lang="en-US" dirty="0"/>
          </a:p>
        </p:txBody>
      </p:sp>
      <p:sp>
        <p:nvSpPr>
          <p:cNvPr id="3" name="Content Placeholder 2"/>
          <p:cNvSpPr>
            <a:spLocks noGrp="1"/>
          </p:cNvSpPr>
          <p:nvPr>
            <p:ph idx="1"/>
          </p:nvPr>
        </p:nvSpPr>
        <p:spPr/>
        <p:txBody>
          <a:bodyPr/>
          <a:lstStyle/>
          <a:p>
            <a:r>
              <a:rPr lang="en-US" dirty="0" smtClean="0"/>
              <a:t>An employee in Virginia must be provided with reasonable notice of termination.</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MAYBE …</a:t>
            </a:r>
            <a:endParaRPr lang="en-US" dirty="0"/>
          </a:p>
        </p:txBody>
      </p:sp>
      <p:sp>
        <p:nvSpPr>
          <p:cNvPr id="3" name="Content Placeholder 2"/>
          <p:cNvSpPr>
            <a:spLocks noGrp="1"/>
          </p:cNvSpPr>
          <p:nvPr>
            <p:ph idx="1"/>
          </p:nvPr>
        </p:nvSpPr>
        <p:spPr/>
        <p:txBody>
          <a:bodyPr/>
          <a:lstStyle/>
          <a:p>
            <a:r>
              <a:rPr lang="en-US" dirty="0" smtClean="0"/>
              <a:t>Some case law refers to at-will employment being terminable upon “reasonable notice”</a:t>
            </a:r>
          </a:p>
          <a:p>
            <a:r>
              <a:rPr lang="en-US" dirty="0" smtClean="0"/>
              <a:t>Virginia courts have split on whether any notice is required</a:t>
            </a:r>
          </a:p>
          <a:p>
            <a:r>
              <a:rPr lang="en-US" dirty="0" smtClean="0"/>
              <a:t>Good idea to address this in offer letter or employee manual</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 for playing!</a:t>
            </a:r>
            <a:endParaRPr lang="en-US" dirty="0"/>
          </a:p>
        </p:txBody>
      </p:sp>
      <p:sp>
        <p:nvSpPr>
          <p:cNvPr id="3" name="Content Placeholder 2"/>
          <p:cNvSpPr>
            <a:spLocks noGrp="1"/>
          </p:cNvSpPr>
          <p:nvPr>
            <p:ph idx="1"/>
          </p:nvPr>
        </p:nvSpPr>
        <p:spPr/>
        <p:txBody>
          <a:bodyPr/>
          <a:lstStyle/>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00FF"/>
                </a:solidFill>
              </a:rPr>
              <a:t>Issue 1:  At Will Employment</a:t>
            </a:r>
            <a:r>
              <a:rPr lang="en-US" dirty="0" smtClean="0"/>
              <a:t/>
            </a:r>
            <a:br>
              <a:rPr lang="en-US" dirty="0" smtClean="0"/>
            </a:br>
            <a:r>
              <a:rPr lang="en-US" dirty="0" smtClean="0"/>
              <a:t>True or False ...</a:t>
            </a:r>
            <a:endParaRPr lang="en-US" dirty="0"/>
          </a:p>
        </p:txBody>
      </p:sp>
      <p:sp>
        <p:nvSpPr>
          <p:cNvPr id="3" name="Content Placeholder 2"/>
          <p:cNvSpPr>
            <a:spLocks noGrp="1"/>
          </p:cNvSpPr>
          <p:nvPr>
            <p:ph idx="1"/>
          </p:nvPr>
        </p:nvSpPr>
        <p:spPr/>
        <p:txBody>
          <a:bodyPr/>
          <a:lstStyle/>
          <a:p>
            <a:r>
              <a:rPr lang="en-US" dirty="0" smtClean="0"/>
              <a:t>Employment in Virginia is “at will”, meaning that an employer can fire an employee at any time.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8000"/>
                </a:solidFill>
              </a:rPr>
              <a:t>TRUE</a:t>
            </a:r>
            <a:r>
              <a:rPr lang="en-US" dirty="0" smtClean="0"/>
              <a:t> ...</a:t>
            </a:r>
            <a:endParaRPr lang="en-US" dirty="0"/>
          </a:p>
        </p:txBody>
      </p:sp>
      <p:sp>
        <p:nvSpPr>
          <p:cNvPr id="3" name="Content Placeholder 2"/>
          <p:cNvSpPr>
            <a:spLocks noGrp="1"/>
          </p:cNvSpPr>
          <p:nvPr>
            <p:ph idx="1"/>
          </p:nvPr>
        </p:nvSpPr>
        <p:spPr/>
        <p:txBody>
          <a:bodyPr/>
          <a:lstStyle/>
          <a:p>
            <a:r>
              <a:rPr lang="en-US" dirty="0" smtClean="0"/>
              <a:t>There are exceptions and caveats:</a:t>
            </a:r>
          </a:p>
          <a:p>
            <a:pPr lvl="1"/>
            <a:r>
              <a:rPr lang="en-US" dirty="0" smtClean="0"/>
              <a:t>Employment Contract can provide for a specific term (e.g. number of years) or limits on termination (e.g. only for cause)</a:t>
            </a:r>
          </a:p>
          <a:p>
            <a:pPr lvl="1"/>
            <a:r>
              <a:rPr lang="en-US" dirty="0" smtClean="0"/>
              <a:t>There are exceptions in the law (e.g. no unlawful discrimination)</a:t>
            </a:r>
          </a:p>
          <a:p>
            <a:pPr lvl="1"/>
            <a:r>
              <a:rPr lang="en-US" dirty="0" smtClean="0"/>
              <a:t>Offer letters and Employee Handbooks can create rights for the employee</a:t>
            </a: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00FF"/>
                </a:solidFill>
              </a:rPr>
              <a:t>Issue 2:  Personnel Files</a:t>
            </a:r>
            <a:r>
              <a:rPr lang="en-US" dirty="0" smtClean="0"/>
              <a:t/>
            </a:r>
            <a:br>
              <a:rPr lang="en-US" dirty="0" smtClean="0"/>
            </a:br>
            <a:r>
              <a:rPr lang="en-US" dirty="0" smtClean="0"/>
              <a:t>True or False …  </a:t>
            </a:r>
            <a:endParaRPr lang="en-US" dirty="0"/>
          </a:p>
        </p:txBody>
      </p:sp>
      <p:sp>
        <p:nvSpPr>
          <p:cNvPr id="3" name="Content Placeholder 2"/>
          <p:cNvSpPr>
            <a:spLocks noGrp="1"/>
          </p:cNvSpPr>
          <p:nvPr>
            <p:ph idx="1"/>
          </p:nvPr>
        </p:nvSpPr>
        <p:spPr/>
        <p:txBody>
          <a:bodyPr/>
          <a:lstStyle/>
          <a:p>
            <a:r>
              <a:rPr lang="en-US" dirty="0" smtClean="0"/>
              <a:t>An employee in Virginia is entitled to a copy of his or her personnel file.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6600"/>
                </a:solidFill>
              </a:rPr>
              <a:t>FALSE</a:t>
            </a:r>
            <a:r>
              <a:rPr lang="en-US" dirty="0" smtClean="0"/>
              <a:t> …</a:t>
            </a:r>
            <a:endParaRPr lang="en-US" dirty="0"/>
          </a:p>
        </p:txBody>
      </p:sp>
      <p:sp>
        <p:nvSpPr>
          <p:cNvPr id="3" name="Content Placeholder 2"/>
          <p:cNvSpPr>
            <a:spLocks noGrp="1"/>
          </p:cNvSpPr>
          <p:nvPr>
            <p:ph idx="1"/>
          </p:nvPr>
        </p:nvSpPr>
        <p:spPr/>
        <p:txBody>
          <a:bodyPr/>
          <a:lstStyle/>
          <a:p>
            <a:r>
              <a:rPr lang="en-US" dirty="0" smtClean="0"/>
              <a:t>Private sector employees – different rules for government workers</a:t>
            </a:r>
          </a:p>
          <a:p>
            <a:r>
              <a:rPr lang="en-US" dirty="0" smtClean="0"/>
              <a:t>May be good reasons to permit</a:t>
            </a:r>
          </a:p>
          <a:p>
            <a:r>
              <a:rPr lang="en-US" dirty="0" smtClean="0"/>
              <a:t>Don’t leave employee alone with file</a:t>
            </a:r>
          </a:p>
          <a:p>
            <a:r>
              <a:rPr lang="en-US" dirty="0" smtClean="0"/>
              <a:t>Personnel files should be kept in secure, limited access location</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00FF"/>
                </a:solidFill>
              </a:rPr>
              <a:t>Issue 3:  Right to Work</a:t>
            </a:r>
            <a:r>
              <a:rPr lang="en-US" dirty="0" smtClean="0"/>
              <a:t/>
            </a:r>
            <a:br>
              <a:rPr lang="en-US" dirty="0" smtClean="0"/>
            </a:br>
            <a:r>
              <a:rPr lang="en-US" dirty="0" smtClean="0"/>
              <a:t>True or False …</a:t>
            </a:r>
            <a:endParaRPr lang="en-US" dirty="0"/>
          </a:p>
        </p:txBody>
      </p:sp>
      <p:sp>
        <p:nvSpPr>
          <p:cNvPr id="3" name="Content Placeholder 2"/>
          <p:cNvSpPr>
            <a:spLocks noGrp="1"/>
          </p:cNvSpPr>
          <p:nvPr>
            <p:ph idx="1"/>
          </p:nvPr>
        </p:nvSpPr>
        <p:spPr/>
        <p:txBody>
          <a:bodyPr/>
          <a:lstStyle/>
          <a:p>
            <a:r>
              <a:rPr lang="en-US" dirty="0" smtClean="0"/>
              <a:t>Virginia is a Right-to-Work state, which means that every citizen has a right to a job that pays at least minimum wage.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6600"/>
                </a:solidFill>
              </a:rPr>
              <a:t>FALSE</a:t>
            </a:r>
            <a:r>
              <a:rPr lang="en-US" dirty="0" smtClean="0"/>
              <a:t> …</a:t>
            </a:r>
            <a:endParaRPr lang="en-US" dirty="0"/>
          </a:p>
        </p:txBody>
      </p:sp>
      <p:sp>
        <p:nvSpPr>
          <p:cNvPr id="3" name="Content Placeholder 2"/>
          <p:cNvSpPr>
            <a:spLocks noGrp="1"/>
          </p:cNvSpPr>
          <p:nvPr>
            <p:ph idx="1"/>
          </p:nvPr>
        </p:nvSpPr>
        <p:spPr/>
        <p:txBody>
          <a:bodyPr/>
          <a:lstStyle/>
          <a:p>
            <a:r>
              <a:rPr lang="en-US" dirty="0" smtClean="0"/>
              <a:t>Virginia is a “right-to-work” state, but …</a:t>
            </a:r>
          </a:p>
          <a:p>
            <a:r>
              <a:rPr lang="en-US" dirty="0" smtClean="0"/>
              <a:t>it means that an employee cannot be forced to join a union to get or keep a job.</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00FF"/>
                </a:solidFill>
              </a:rPr>
              <a:t>Issue 4:  Weekend Work</a:t>
            </a:r>
            <a:r>
              <a:rPr lang="en-US" dirty="0" smtClean="0"/>
              <a:t/>
            </a:r>
            <a:br>
              <a:rPr lang="en-US" dirty="0" smtClean="0"/>
            </a:br>
            <a:r>
              <a:rPr lang="en-US" dirty="0" smtClean="0"/>
              <a:t>True or False …</a:t>
            </a:r>
            <a:endParaRPr lang="en-US" dirty="0"/>
          </a:p>
        </p:txBody>
      </p:sp>
      <p:sp>
        <p:nvSpPr>
          <p:cNvPr id="3" name="Content Placeholder 2"/>
          <p:cNvSpPr>
            <a:spLocks noGrp="1"/>
          </p:cNvSpPr>
          <p:nvPr>
            <p:ph idx="1"/>
          </p:nvPr>
        </p:nvSpPr>
        <p:spPr/>
        <p:txBody>
          <a:bodyPr/>
          <a:lstStyle/>
          <a:p>
            <a:r>
              <a:rPr lang="en-US" dirty="0" smtClean="0"/>
              <a:t>A Virginia employer may not require an employee to work on his or her Sabbath or “day of rest.”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180</TotalTime>
  <Words>733</Words>
  <Application>Microsoft Macintosh PowerPoint</Application>
  <PresentationFormat>On-screen Show (4:3)</PresentationFormat>
  <Paragraphs>72</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Ten Employment Law Issues for Small Businesses</vt:lpstr>
      <vt:lpstr>Disclaimer</vt:lpstr>
      <vt:lpstr>Issue 1:  At Will Employment True or False ...</vt:lpstr>
      <vt:lpstr>TRUE ...</vt:lpstr>
      <vt:lpstr>Issue 2:  Personnel Files True or False …  </vt:lpstr>
      <vt:lpstr>FALSE …</vt:lpstr>
      <vt:lpstr>Issue 3:  Right to Work True or False …</vt:lpstr>
      <vt:lpstr>FALSE …</vt:lpstr>
      <vt:lpstr>Issue 4:  Weekend Work True or False …</vt:lpstr>
      <vt:lpstr>FALSE …</vt:lpstr>
      <vt:lpstr>Issue 5:  Big Brother True or False …</vt:lpstr>
      <vt:lpstr>TRUE …</vt:lpstr>
      <vt:lpstr>Issue 6:  Lunch True or False …</vt:lpstr>
      <vt:lpstr>FALSE …</vt:lpstr>
      <vt:lpstr>Issue 7:  Docking Pay True or False …</vt:lpstr>
      <vt:lpstr>FALSE …</vt:lpstr>
      <vt:lpstr>Issue 8:  Overtime True or False …</vt:lpstr>
      <vt:lpstr>FALSE …</vt:lpstr>
      <vt:lpstr>Issue 9:  Independent Contractors True or False …</vt:lpstr>
      <vt:lpstr>MAYBE …</vt:lpstr>
      <vt:lpstr>Issue 10:  Termination True or False …</vt:lpstr>
      <vt:lpstr>MAYBE …</vt:lpstr>
      <vt:lpstr>Thank you for playing!</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Top Ten Employment Law Issues for Small Businesses</dc:title>
  <dc:creator>David Knasel</dc:creator>
  <cp:lastModifiedBy>David Knasel</cp:lastModifiedBy>
  <cp:revision>6</cp:revision>
  <cp:lastPrinted>2011-07-20T16:38:56Z</cp:lastPrinted>
  <dcterms:created xsi:type="dcterms:W3CDTF">2011-07-20T15:46:59Z</dcterms:created>
  <dcterms:modified xsi:type="dcterms:W3CDTF">2014-06-14T20:46:06Z</dcterms:modified>
</cp:coreProperties>
</file>